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7" r:id="rId1"/>
    <p:sldMasterId id="2147483708" r:id="rId2"/>
  </p:sldMasterIdLst>
  <p:notesMasterIdLst>
    <p:notesMasterId r:id="rId30"/>
  </p:notesMasterIdLst>
  <p:sldIdLst>
    <p:sldId id="256" r:id="rId3"/>
    <p:sldId id="299" r:id="rId4"/>
    <p:sldId id="257" r:id="rId5"/>
    <p:sldId id="259" r:id="rId6"/>
    <p:sldId id="279" r:id="rId7"/>
    <p:sldId id="280" r:id="rId8"/>
    <p:sldId id="281" r:id="rId9"/>
    <p:sldId id="260" r:id="rId10"/>
    <p:sldId id="282" r:id="rId11"/>
    <p:sldId id="283" r:id="rId12"/>
    <p:sldId id="284" r:id="rId13"/>
    <p:sldId id="285" r:id="rId14"/>
    <p:sldId id="26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86" r:id="rId25"/>
    <p:sldId id="297" r:id="rId26"/>
    <p:sldId id="265" r:id="rId27"/>
    <p:sldId id="298" r:id="rId28"/>
    <p:sldId id="278" r:id="rId29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1"/>
      <p:bold r:id="rId32"/>
      <p:italic r:id="rId33"/>
      <p:boldItalic r:id="rId34"/>
    </p:embeddedFont>
    <p:embeddedFont>
      <p:font typeface="Inter" panose="020B0604020202020204" charset="0"/>
      <p:regular r:id="rId35"/>
      <p:bold r:id="rId36"/>
      <p:italic r:id="rId37"/>
      <p:boldItalic r:id="rId38"/>
    </p:embeddedFont>
    <p:embeddedFont>
      <p:font typeface="Inter Medium" panose="020B0604020202020204" charset="0"/>
      <p:regular r:id="rId39"/>
      <p:bold r:id="rId40"/>
      <p:italic r:id="rId41"/>
      <p:boldItalic r:id="rId42"/>
    </p:embeddedFont>
    <p:embeddedFont>
      <p:font typeface="Work Sans" pitchFamily="2" charset="0"/>
      <p:regular r:id="rId43"/>
      <p:bold r:id="rId44"/>
      <p:italic r:id="rId45"/>
      <p:boldItalic r:id="rId46"/>
    </p:embeddedFont>
    <p:embeddedFont>
      <p:font typeface="Work Sans ExtraBold" pitchFamily="2" charset="0"/>
      <p:bold r:id="rId47"/>
      <p:boldItalic r:id="rId48"/>
    </p:embeddedFont>
    <p:embeddedFont>
      <p:font typeface="Work Sans Medium" pitchFamily="2" charset="0"/>
      <p:regular r:id="rId49"/>
      <p:bold r:id="rId50"/>
      <p:italic r:id="rId51"/>
      <p:boldItalic r:id="rId52"/>
    </p:embeddedFont>
    <p:embeddedFont>
      <p:font typeface="Work Sans SemiBold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8502B3-B980-4840-9098-08C9839D564F}">
  <a:tblStyle styleId="{CA8502B3-B980-4840-9098-08C9839D564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6faf1b0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6faf1b0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16EF4DD5-D74E-99D7-B463-91968BE4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>
            <a:extLst>
              <a:ext uri="{FF2B5EF4-FFF2-40B4-BE49-F238E27FC236}">
                <a16:creationId xmlns:a16="http://schemas.microsoft.com/office/drawing/2014/main" id="{30E02143-EBF7-D4DD-2179-FF5EEE98E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>
            <a:extLst>
              <a:ext uri="{FF2B5EF4-FFF2-40B4-BE49-F238E27FC236}">
                <a16:creationId xmlns:a16="http://schemas.microsoft.com/office/drawing/2014/main" id="{FB142F76-78AB-73CA-1F85-C1CBE7612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68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433309E6-353C-23A2-D0EC-38638F91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79B89074-D9EF-DCD9-8FD2-2EA631560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F12FCE6D-B37C-12DF-9B16-A057A7549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7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42A2A9E8-1614-6EFD-BDB6-B0EEBA13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21D0DE0D-C47A-24B5-EE05-233583BEF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9B756D19-B099-EEDE-74FC-EB6D6F38A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4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AC4B9778-FA67-800A-DE07-12416D2A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F3BAD5C5-ECB7-931B-D2A5-C8774CB0C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DC1A1ED0-EDF8-6CB3-8352-ABD24FD88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6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BBE5AE70-DB9A-FC2A-88C6-B9E3C17E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72C01C77-62BC-E4DA-5653-F87EA1E07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F0C0BE16-47AF-8C28-4611-E3234ABA6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62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33E08098-E503-091B-E8D1-9B8DBD69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0B8FF43E-5D08-9490-88E2-9B7DB1D68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12D76494-E785-98DB-7318-9A0EA667F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2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A74CB70F-84B8-14AF-F8BE-A69E3C6D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BCFD341E-D466-28B3-9C6A-99C4A8766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192B55F4-A09F-DF62-225D-032259915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24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6E6F8114-8A85-C49A-876F-90DE30C3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922AE2BA-34A0-76E0-3873-8CD9EF4DD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90F648C7-D186-C9D7-AA17-684E869B8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974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AA4B81D2-F580-4E88-D758-200320638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2A806C20-39D6-57ED-A57C-76856AF69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71F7DAF4-09E4-A1B3-C467-8843D715F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1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714A3570-B78D-7EA5-FE8B-F01CD777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FD25CA05-53C8-EEBE-810C-E150B6FAE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704294AF-498B-45F5-FB69-CAE848471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850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71DFF803-DF5E-96BE-AB1A-2EDEC9970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6B727F8C-FD82-F27B-4B6E-6D5FFEE15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CD9E78F2-6DED-AFD0-D21B-971737DD8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04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326F9A24-C24D-3240-26BB-7283A0388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1BD1AF19-273D-45E5-FDFE-DA9A70BBD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F327EE58-9E39-F807-42A8-645610271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0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2F13D169-D1F3-AF0B-32B8-76B243B2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008D15F9-1525-9D4E-E75E-D4F4E3DB2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272F6DF8-072A-CFC4-A7E9-98A491702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71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0618AD24-5993-F9E6-60B5-56148B40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597DEDAF-0467-357A-8923-AD7835233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1605CA39-70B1-20CC-56D4-9D8CB88AA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920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48866D4D-4058-7F1C-2958-B6F1AA93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0F046446-4BD6-0807-C46E-C647A6508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4E579F2B-9C15-ADB1-5D3C-A6EBBE04F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1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6BD12CA2-DF2A-04F0-CDCA-6DA21624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6faf1b08b_0_13:notes">
            <a:extLst>
              <a:ext uri="{FF2B5EF4-FFF2-40B4-BE49-F238E27FC236}">
                <a16:creationId xmlns:a16="http://schemas.microsoft.com/office/drawing/2014/main" id="{4CC75AB2-8B98-C776-A155-E62CA60C3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86faf1b08b_0_13:notes">
            <a:extLst>
              <a:ext uri="{FF2B5EF4-FFF2-40B4-BE49-F238E27FC236}">
                <a16:creationId xmlns:a16="http://schemas.microsoft.com/office/drawing/2014/main" id="{973A819C-1F7F-0132-76C1-7F958FF87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969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ae6fa5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4ae6fa5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EEE54C2-2415-29F1-1A68-8CF4B348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C504253B-2724-A425-C2D1-993D31E45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D18A14C0-242F-17A7-E2FF-13AB6FF9E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04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18AEF699-B9DC-599D-7D76-26D075C2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>
            <a:extLst>
              <a:ext uri="{FF2B5EF4-FFF2-40B4-BE49-F238E27FC236}">
                <a16:creationId xmlns:a16="http://schemas.microsoft.com/office/drawing/2014/main" id="{256F75A0-B5BA-E047-CFF2-C017EBDFF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>
            <a:extLst>
              <a:ext uri="{FF2B5EF4-FFF2-40B4-BE49-F238E27FC236}">
                <a16:creationId xmlns:a16="http://schemas.microsoft.com/office/drawing/2014/main" id="{990869F3-E28A-E773-91DF-0032DE183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11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161C2507-96CE-FCFD-E8A1-F7B5EECE8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C2377423-22CE-D0C1-CEF9-1698255D0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C9EF3DAC-9F12-65A2-C8ED-D631E7779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89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598DBE3A-00A4-06D2-8236-BE77F1BB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>
            <a:extLst>
              <a:ext uri="{FF2B5EF4-FFF2-40B4-BE49-F238E27FC236}">
                <a16:creationId xmlns:a16="http://schemas.microsoft.com/office/drawing/2014/main" id="{18204EE6-6C06-E751-9138-E6E7323A4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>
            <a:extLst>
              <a:ext uri="{FF2B5EF4-FFF2-40B4-BE49-F238E27FC236}">
                <a16:creationId xmlns:a16="http://schemas.microsoft.com/office/drawing/2014/main" id="{67F11DCF-B440-77F3-7BDD-AC4778E04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12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36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7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 rotWithShape="1">
          <a:blip r:embed="rId2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">
  <p:cSld name="TITLE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2"/>
          <p:cNvPicPr preferRelativeResize="0"/>
          <p:nvPr/>
        </p:nvPicPr>
        <p:blipFill rotWithShape="1">
          <a:blip r:embed="rId2">
            <a:alphaModFix/>
          </a:blip>
          <a:srcRect l="17884" r="23014"/>
          <a:stretch/>
        </p:blipFill>
        <p:spPr>
          <a:xfrm>
            <a:off x="0" y="0"/>
            <a:ext cx="456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899" y="814525"/>
            <a:ext cx="1932934" cy="136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42"/>
          <p:cNvCxnSpPr/>
          <p:nvPr/>
        </p:nvCxnSpPr>
        <p:spPr>
          <a:xfrm>
            <a:off x="4961450" y="3495925"/>
            <a:ext cx="369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4"/>
          <p:cNvPicPr preferRelativeResize="0"/>
          <p:nvPr/>
        </p:nvPicPr>
        <p:blipFill rotWithShape="1">
          <a:blip r:embed="rId2">
            <a:alphaModFix/>
          </a:blip>
          <a:srcRect l="8826" t="9209" r="9600" b="9217"/>
          <a:stretch/>
        </p:blipFill>
        <p:spPr>
          <a:xfrm rot="10800000" flipH="1">
            <a:off x="0" y="0"/>
            <a:ext cx="9144000" cy="5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4"/>
          <p:cNvCxnSpPr/>
          <p:nvPr/>
        </p:nvCxnSpPr>
        <p:spPr>
          <a:xfrm>
            <a:off x="2740288" y="3545850"/>
            <a:ext cx="3824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" name="Google Shape;1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50" y="606300"/>
            <a:ext cx="2414898" cy="17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072375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15150"/>
            <a:ext cx="9190446" cy="51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50" y="-6375"/>
            <a:ext cx="9160668" cy="51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47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 1 1">
  <p:cSld name="TITLE_2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 1">
  <p:cSld name="SECTION_HEADER_4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7"/>
            <a:ext cx="9144000" cy="51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1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134750" y="4589275"/>
            <a:ext cx="1410576" cy="3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9144000" cy="51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 txBox="1">
            <a:spLocks noGrp="1"/>
          </p:cNvSpPr>
          <p:nvPr>
            <p:ph type="sldNum" idx="12"/>
          </p:nvPr>
        </p:nvSpPr>
        <p:spPr>
          <a:xfrm>
            <a:off x="8121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0</a:t>
            </a:r>
            <a:endParaRPr/>
          </a:p>
        </p:txBody>
      </p:sp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t="31469" b="34000"/>
          <a:stretch/>
        </p:blipFill>
        <p:spPr>
          <a:xfrm>
            <a:off x="7102700" y="4687850"/>
            <a:ext cx="1410576" cy="344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>
            <a:spLocks noGrp="1"/>
          </p:cNvSpPr>
          <p:nvPr>
            <p:ph type="sldNum" idx="2"/>
          </p:nvPr>
        </p:nvSpPr>
        <p:spPr>
          <a:xfrm>
            <a:off x="82266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52"/>
          <p:cNvGraphicFramePr/>
          <p:nvPr/>
        </p:nvGraphicFramePr>
        <p:xfrm>
          <a:off x="1569113" y="103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{CA8502B3-B980-4840-9098-08C9839D564F}</a:tableStyleId>
              </a:tblPr>
              <a:tblGrid>
                <a:gridCol w="12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Full-Time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Part-Time/ In-house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KODE by HACKTIV8</a:t>
                      </a:r>
                      <a:endParaRPr sz="900" b="1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Delivery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In-Person/Remote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Online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Time Commitment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1,000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hours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H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ours (avg)</a:t>
                      </a:r>
                      <a:endParaRPr sz="7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Frequency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Varies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Capacity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20-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students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Flexible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Quiz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Two-Way Learning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Career Support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sz="800" b="1" u="none" strike="noStrike" cap="none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sz="800" b="1" u="none" strike="noStrike" cap="none">
                        <a:solidFill>
                          <a:srgbClr val="FF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Work Sans SemiBold"/>
                          <a:ea typeface="Work Sans SemiBold"/>
                          <a:cs typeface="Work Sans SemiBold"/>
                          <a:sym typeface="Work Sans SemiBold"/>
                        </a:rPr>
                        <a:t>Pricing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Work Sans SemiBold"/>
                        <a:ea typeface="Work Sans SemiBold"/>
                        <a:cs typeface="Work Sans SemiBold"/>
                        <a:sym typeface="Work Sa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Rp 40,000K</a:t>
                      </a:r>
                      <a:endParaRPr sz="7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,000K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</a:t>
                      </a: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ixed (avg)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Rp </a:t>
                      </a:r>
                      <a:r>
                        <a:rPr lang="en" sz="7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349K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fixed</a:t>
                      </a:r>
                      <a:endParaRPr sz="70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1">
  <p:cSld name="TITLE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00" y="-7175"/>
            <a:ext cx="9204623" cy="5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l="-11869" r="-10498"/>
          <a:stretch/>
        </p:blipFill>
        <p:spPr>
          <a:xfrm>
            <a:off x="7614450" y="286450"/>
            <a:ext cx="1372051" cy="2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" name="Google Shape;234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51" name="Google Shape;251;p62"/>
          <p:cNvSpPr txBox="1"/>
          <p:nvPr/>
        </p:nvSpPr>
        <p:spPr>
          <a:xfrm>
            <a:off x="132650" y="1230600"/>
            <a:ext cx="7590000" cy="3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Inter"/>
                <a:ea typeface="Inter"/>
                <a:cs typeface="Inter"/>
                <a:sym typeface="Inter"/>
              </a:rPr>
              <a:t>Cover slide and divider slide options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Mix and match the cover slides with the divider slides. 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You can use any combination of block composition backgrounds.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Inter"/>
                <a:ea typeface="Inter"/>
                <a:cs typeface="Inter"/>
                <a:sym typeface="Inter"/>
              </a:rPr>
              <a:t>Content slides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Use these empty layouts to build your deck. A sample of the options 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are shown. You can add or change layouts on the Home tab.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nter"/>
                <a:ea typeface="Inter"/>
                <a:cs typeface="Inter"/>
                <a:sym typeface="Inter"/>
              </a:rPr>
              <a:t>Examples of application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Refer to these slides for examples of how to use the layouts. 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62"/>
          <p:cNvSpPr txBox="1"/>
          <p:nvPr/>
        </p:nvSpPr>
        <p:spPr>
          <a:xfrm>
            <a:off x="147450" y="397925"/>
            <a:ext cx="7590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0764F"/>
                </a:solidFill>
                <a:latin typeface="Work Sans"/>
                <a:ea typeface="Work Sans"/>
                <a:cs typeface="Work Sans"/>
                <a:sym typeface="Work Sans"/>
              </a:rPr>
              <a:t>This template includes</a:t>
            </a:r>
            <a:endParaRPr sz="3600" b="1">
              <a:solidFill>
                <a:srgbClr val="E0764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FBBB81D7-93F1-005A-244B-8F460B17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>
            <a:extLst>
              <a:ext uri="{FF2B5EF4-FFF2-40B4-BE49-F238E27FC236}">
                <a16:creationId xmlns:a16="http://schemas.microsoft.com/office/drawing/2014/main" id="{91FD0FDC-A32A-8109-1E6B-7C230BEF98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4" name="Google Shape;284;p66">
            <a:extLst>
              <a:ext uri="{FF2B5EF4-FFF2-40B4-BE49-F238E27FC236}">
                <a16:creationId xmlns:a16="http://schemas.microsoft.com/office/drawing/2014/main" id="{F671E16A-F416-B7AC-0D4C-EE8D6D1D327F}"/>
              </a:ext>
            </a:extLst>
          </p:cNvPr>
          <p:cNvSpPr txBox="1"/>
          <p:nvPr/>
        </p:nvSpPr>
        <p:spPr>
          <a:xfrm>
            <a:off x="378630" y="49357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Penipuan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>
            <a:extLst>
              <a:ext uri="{FF2B5EF4-FFF2-40B4-BE49-F238E27FC236}">
                <a16:creationId xmlns:a16="http://schemas.microsoft.com/office/drawing/2014/main" id="{2CD88667-E893-10BD-6A69-5537B230C134}"/>
              </a:ext>
            </a:extLst>
          </p:cNvPr>
          <p:cNvSpPr txBox="1"/>
          <p:nvPr/>
        </p:nvSpPr>
        <p:spPr>
          <a:xfrm>
            <a:off x="378630" y="774220"/>
            <a:ext cx="464342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Step Dengan Fraud Terbanyak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4CB9792-C7CC-0E7E-3FA0-6CC4F095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14" y="1539070"/>
            <a:ext cx="6231171" cy="33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4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7FFCCE5E-A3D0-8881-0482-CD203EC4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C1FA6A56-A40D-445F-5B36-880D786547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7E72B4AC-08A5-1B3A-8395-FDEE5326616D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Jadi Apa yang </a:t>
            </a:r>
            <a:r>
              <a:rPr lang="en-US" sz="3500" b="0" i="0" u="none" strike="noStrike" cap="none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Dibutuhkan</a:t>
            </a:r>
            <a:r>
              <a:rPr lang="en-US" sz="3500" b="0" i="0" u="none" strike="noStrike" cap="none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?</a:t>
            </a:r>
          </a:p>
          <a:p>
            <a:pPr algn="ctr">
              <a:lnSpc>
                <a:spcPct val="90000"/>
              </a:lnSpc>
              <a:buSzPts val="3500"/>
            </a:pPr>
            <a:r>
              <a:rPr lang="id-ID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Untuk mencegah penipuan ini?</a:t>
            </a:r>
          </a:p>
        </p:txBody>
      </p:sp>
    </p:spTree>
    <p:extLst>
      <p:ext uri="{BB962C8B-B14F-4D97-AF65-F5344CB8AC3E}">
        <p14:creationId xmlns:p14="http://schemas.microsoft.com/office/powerpoint/2010/main" val="19550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067CC1F0-B984-D7CB-059E-65011DC6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EF8860B6-4CFB-AAA8-CE5D-A9BE0A2F46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1B253100-1723-2BD5-BD18-D7EF3FF434B0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Prediksi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Model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Transaksi</a:t>
            </a:r>
            <a:r>
              <a:rPr lang="en-US" sz="2400" b="0" i="0" u="none" strike="noStrike" cap="none" dirty="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2400" b="0" i="0" u="none" strike="noStrike" cap="none" dirty="0" err="1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Penipuan</a:t>
            </a:r>
            <a:endParaRPr lang="en-US" sz="2400" b="0" i="0" u="none" strike="noStrike" cap="none" dirty="0">
              <a:solidFill>
                <a:schemeClr val="accent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9019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/>
          <p:cNvSpPr txBox="1"/>
          <p:nvPr/>
        </p:nvSpPr>
        <p:spPr>
          <a:xfrm>
            <a:off x="700050" y="120985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Prediksi Model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/>
          <p:cNvSpPr txBox="1"/>
          <p:nvPr/>
        </p:nvSpPr>
        <p:spPr>
          <a:xfrm>
            <a:off x="700050" y="149050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Fungsi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3" name="Google Shape;353;p72"/>
          <p:cNvSpPr txBox="1"/>
          <p:nvPr/>
        </p:nvSpPr>
        <p:spPr>
          <a:xfrm>
            <a:off x="700050" y="1985200"/>
            <a:ext cx="77724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 memprediksi transaksi itu penipuan atau bukan.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Agar dapat dilakukan tindakan lebih cepat tanpa perlu laporan dari nasabah.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Langkah pencegahan agar uang gagal diambil.</a:t>
            </a:r>
          </a:p>
        </p:txBody>
      </p:sp>
      <p:sp>
        <p:nvSpPr>
          <p:cNvPr id="354" name="Google Shape;354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B10ADA23-4EF6-72A2-88F9-A810A508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>
            <a:extLst>
              <a:ext uri="{FF2B5EF4-FFF2-40B4-BE49-F238E27FC236}">
                <a16:creationId xmlns:a16="http://schemas.microsoft.com/office/drawing/2014/main" id="{54F7B53D-F20A-E72B-7FC3-F6CA1B4D4BE4}"/>
              </a:ext>
            </a:extLst>
          </p:cNvPr>
          <p:cNvSpPr txBox="1"/>
          <p:nvPr/>
        </p:nvSpPr>
        <p:spPr>
          <a:xfrm>
            <a:off x="386857" y="37604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Prediksi Model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DF7C0939-B7AE-3845-8905-041998C6A68A}"/>
              </a:ext>
            </a:extLst>
          </p:cNvPr>
          <p:cNvSpPr txBox="1"/>
          <p:nvPr/>
        </p:nvSpPr>
        <p:spPr>
          <a:xfrm>
            <a:off x="386857" y="65669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Proses Pembuatan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E326316D-4C67-E89A-AA75-8E08FD9648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36BD2-8B73-3D66-2120-8A049711181A}"/>
              </a:ext>
            </a:extLst>
          </p:cNvPr>
          <p:cNvGrpSpPr/>
          <p:nvPr/>
        </p:nvGrpSpPr>
        <p:grpSpPr>
          <a:xfrm>
            <a:off x="1224984" y="1423373"/>
            <a:ext cx="1230134" cy="1433553"/>
            <a:chOff x="654203" y="1947554"/>
            <a:chExt cx="1666482" cy="19731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C960AA-EC58-15F1-01D7-77629365E2F6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Pengumpulan</a:t>
              </a:r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 Data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0F515D-C545-77E6-D20A-688BF1642D80}"/>
                </a:ext>
              </a:extLst>
            </p:cNvPr>
            <p:cNvSpPr/>
            <p:nvPr/>
          </p:nvSpPr>
          <p:spPr>
            <a:xfrm>
              <a:off x="654203" y="2560845"/>
              <a:ext cx="1666482" cy="1359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Kaggle.com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1AAE34-D21E-47B6-BBD7-4B91042A9D71}"/>
              </a:ext>
            </a:extLst>
          </p:cNvPr>
          <p:cNvGrpSpPr/>
          <p:nvPr/>
        </p:nvGrpSpPr>
        <p:grpSpPr>
          <a:xfrm>
            <a:off x="3014275" y="1421543"/>
            <a:ext cx="1230134" cy="1433553"/>
            <a:chOff x="654203" y="1947554"/>
            <a:chExt cx="1666482" cy="19731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0A38A1E-6DC8-E9F2-3DE2-A0C0FD30C47B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Data Balancing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B5316D-9067-7742-74D3-A5DA0CC027C8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Undersampling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36EB41-7D68-0588-FCB9-C094FB1ACDE8}"/>
              </a:ext>
            </a:extLst>
          </p:cNvPr>
          <p:cNvGrpSpPr/>
          <p:nvPr/>
        </p:nvGrpSpPr>
        <p:grpSpPr>
          <a:xfrm>
            <a:off x="4803566" y="1421543"/>
            <a:ext cx="1230134" cy="1433553"/>
            <a:chOff x="654203" y="1947554"/>
            <a:chExt cx="1666482" cy="19731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BBAE11-F399-A530-BBB3-8812670C53DC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Pembuatan</a:t>
              </a:r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 Model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C45CA1-34D8-1C5E-3C68-AB30A0FA3E81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88EBA-0BAC-E458-A98D-D5DB83FE3CF4}"/>
              </a:ext>
            </a:extLst>
          </p:cNvPr>
          <p:cNvGrpSpPr/>
          <p:nvPr/>
        </p:nvGrpSpPr>
        <p:grpSpPr>
          <a:xfrm>
            <a:off x="6592857" y="1421543"/>
            <a:ext cx="1230134" cy="1433553"/>
            <a:chOff x="654203" y="1947554"/>
            <a:chExt cx="1666482" cy="197311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9D7CA7-1E64-2DA6-4917-F57703DBEDB0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Pemilihan</a:t>
              </a:r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 Model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A05A9B-BC1D-E999-259C-51DDFE6A7A1B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593F0A-F379-B7AE-EA19-E6D05C5665B5}"/>
              </a:ext>
            </a:extLst>
          </p:cNvPr>
          <p:cNvGrpSpPr/>
          <p:nvPr/>
        </p:nvGrpSpPr>
        <p:grpSpPr>
          <a:xfrm>
            <a:off x="5610723" y="3231493"/>
            <a:ext cx="1230134" cy="1433553"/>
            <a:chOff x="654203" y="1947554"/>
            <a:chExt cx="1666482" cy="19731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BD26B0-1E8E-FB3B-3D66-61A31750DEE6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Hyperparameter Tuning</a:t>
              </a:r>
              <a:endParaRPr lang="id-ID" sz="105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6EF12B-AAC5-5A00-969F-294C730EECDD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Menggunakan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Gridsearch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6854E3-366B-1F51-D438-CF29F895135F}"/>
              </a:ext>
            </a:extLst>
          </p:cNvPr>
          <p:cNvGrpSpPr/>
          <p:nvPr/>
        </p:nvGrpSpPr>
        <p:grpSpPr>
          <a:xfrm>
            <a:off x="3855299" y="3231493"/>
            <a:ext cx="1230134" cy="1433553"/>
            <a:chOff x="654203" y="1947554"/>
            <a:chExt cx="1666482" cy="197311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7B9E07-0CD3-086F-B76E-E7F43D708D00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Model </a:t>
              </a:r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Evaluasi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38D4BB-0BCB-8118-DC9C-ECBC7C55B6C3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Evaluasi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menggunakan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Recall</a:t>
              </a:r>
              <a:endParaRPr lang="id-ID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A41371-EEB5-9DC9-AE0F-93396FD845A6}"/>
              </a:ext>
            </a:extLst>
          </p:cNvPr>
          <p:cNvGrpSpPr/>
          <p:nvPr/>
        </p:nvGrpSpPr>
        <p:grpSpPr>
          <a:xfrm>
            <a:off x="2066008" y="3231493"/>
            <a:ext cx="1230134" cy="1433553"/>
            <a:chOff x="654203" y="1947554"/>
            <a:chExt cx="1666482" cy="197311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2E2E0E-2C07-B6F0-BFE0-4D890F023DD5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Deployment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EE3CA5-3005-B9EE-ED2D-641099169FC1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Prototype v0.0.1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7C6D43-D88D-7CBA-2D18-0DC833A5DC65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 flipV="1">
            <a:off x="2455118" y="2361112"/>
            <a:ext cx="559157" cy="1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F58FAA-56E3-1034-840E-40D88A7BE940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4244409" y="236111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56C7F5A-6D08-4370-D7FB-E0996AC71B00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6033700" y="236111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A100CC5-0A40-49B5-D7B0-9542BB4BF505}"/>
              </a:ext>
            </a:extLst>
          </p:cNvPr>
          <p:cNvCxnSpPr>
            <a:stCxn id="36" idx="2"/>
            <a:endCxn id="45" idx="3"/>
          </p:cNvCxnSpPr>
          <p:nvPr/>
        </p:nvCxnSpPr>
        <p:spPr>
          <a:xfrm rot="5400000">
            <a:off x="6366408" y="3329546"/>
            <a:ext cx="1315966" cy="3670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3157C7F-037A-0FFF-D779-C9722AFAC97B}"/>
              </a:ext>
            </a:extLst>
          </p:cNvPr>
          <p:cNvCxnSpPr>
            <a:stCxn id="45" idx="1"/>
            <a:endCxn id="48" idx="3"/>
          </p:cNvCxnSpPr>
          <p:nvPr/>
        </p:nvCxnSpPr>
        <p:spPr>
          <a:xfrm flipH="1">
            <a:off x="5085433" y="4171062"/>
            <a:ext cx="525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37AB65-1BCD-5650-66A3-834CE43994AA}"/>
              </a:ext>
            </a:extLst>
          </p:cNvPr>
          <p:cNvCxnSpPr>
            <a:stCxn id="48" idx="1"/>
            <a:endCxn id="51" idx="3"/>
          </p:cNvCxnSpPr>
          <p:nvPr/>
        </p:nvCxnSpPr>
        <p:spPr>
          <a:xfrm flipH="1">
            <a:off x="3296142" y="417106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6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C086363E-7D0E-9738-5028-0D1B1EF1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E2BFCDFF-E110-5731-1165-0430098B2B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15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B38059E9-A170-E7C2-36B7-97098F53F24D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Bagaimana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Transaksi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Offline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?</a:t>
            </a:r>
          </a:p>
          <a:p>
            <a:pPr algn="ctr">
              <a:lnSpc>
                <a:spcPct val="90000"/>
              </a:lnSpc>
              <a:buSzPts val="3500"/>
            </a:pP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Apakah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perlu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dibuat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prediksi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lang="id-ID" sz="2000" b="1" i="0" u="none" strike="noStrike" cap="none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6167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1DCFD21-1E93-DBE5-C2E5-100E73F0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D97D79CF-0BFF-CBFB-A90D-2668D4E848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6D2BC943-C449-9AAE-B401-E281893EA2A5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4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Deteksi</a:t>
            </a:r>
            <a:r>
              <a:rPr lang="en-US" sz="44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Tanda </a:t>
            </a:r>
            <a:r>
              <a:rPr lang="en-US" sz="44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Tangan</a:t>
            </a:r>
            <a:endParaRPr lang="en-US" sz="4400" b="0" i="0" u="none" strike="noStrike" cap="none" dirty="0">
              <a:solidFill>
                <a:schemeClr val="bg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Match </a:t>
            </a:r>
            <a:r>
              <a:rPr lang="en-US" sz="2400" b="0" i="0" u="none" strike="noStrike" cap="none" dirty="0" err="1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atau</a:t>
            </a:r>
            <a:r>
              <a:rPr lang="en-US" sz="2400" b="0" i="0" u="none" strike="noStrike" cap="none" dirty="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2400" b="0" i="0" u="none" strike="noStrike" cap="none" dirty="0" err="1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tidak</a:t>
            </a:r>
            <a:r>
              <a:rPr lang="en-US" sz="2400" b="0" i="0" u="none" strike="noStrike" cap="none" dirty="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match?</a:t>
            </a:r>
          </a:p>
        </p:txBody>
      </p:sp>
    </p:spTree>
    <p:extLst>
      <p:ext uri="{BB962C8B-B14F-4D97-AF65-F5344CB8AC3E}">
        <p14:creationId xmlns:p14="http://schemas.microsoft.com/office/powerpoint/2010/main" val="139699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8D2DC5C4-83ED-1F1F-473A-818AE47C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>
            <a:extLst>
              <a:ext uri="{FF2B5EF4-FFF2-40B4-BE49-F238E27FC236}">
                <a16:creationId xmlns:a16="http://schemas.microsoft.com/office/drawing/2014/main" id="{0A4B0D13-CF5E-8D28-BEC8-C279BCF2A5E9}"/>
              </a:ext>
            </a:extLst>
          </p:cNvPr>
          <p:cNvSpPr txBox="1"/>
          <p:nvPr/>
        </p:nvSpPr>
        <p:spPr>
          <a:xfrm>
            <a:off x="700050" y="120985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Deteksi Tanda Tangan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83A962C2-A612-A446-A3D9-89AF168EEED8}"/>
              </a:ext>
            </a:extLst>
          </p:cNvPr>
          <p:cNvSpPr txBox="1"/>
          <p:nvPr/>
        </p:nvSpPr>
        <p:spPr>
          <a:xfrm>
            <a:off x="700050" y="149050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Fungsi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3" name="Google Shape;353;p72">
            <a:extLst>
              <a:ext uri="{FF2B5EF4-FFF2-40B4-BE49-F238E27FC236}">
                <a16:creationId xmlns:a16="http://schemas.microsoft.com/office/drawing/2014/main" id="{E75C78CB-2073-A71E-C310-A0D1E39563FB}"/>
              </a:ext>
            </a:extLst>
          </p:cNvPr>
          <p:cNvSpPr txBox="1"/>
          <p:nvPr/>
        </p:nvSpPr>
        <p:spPr>
          <a:xfrm>
            <a:off x="700058" y="2103733"/>
            <a:ext cx="77724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 menilai seberapa cocok tanda tangan dengan data nasabah.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Sebagai poin pengecekan oleh front agar mempermudah validasi.</a:t>
            </a: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7A4C2A79-1655-A6BA-B33E-F205AFF7D6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584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7E6D2D36-4E87-9726-C7C5-274D92E0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>
            <a:extLst>
              <a:ext uri="{FF2B5EF4-FFF2-40B4-BE49-F238E27FC236}">
                <a16:creationId xmlns:a16="http://schemas.microsoft.com/office/drawing/2014/main" id="{84EDF06F-76B5-8EB2-70FC-8A2B2C582113}"/>
              </a:ext>
            </a:extLst>
          </p:cNvPr>
          <p:cNvSpPr txBox="1"/>
          <p:nvPr/>
        </p:nvSpPr>
        <p:spPr>
          <a:xfrm>
            <a:off x="386857" y="37604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Deteksi Tanda Tangan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D6695086-8D7E-7A03-4592-F2768D99B2F2}"/>
              </a:ext>
            </a:extLst>
          </p:cNvPr>
          <p:cNvSpPr txBox="1"/>
          <p:nvPr/>
        </p:nvSpPr>
        <p:spPr>
          <a:xfrm>
            <a:off x="386857" y="65669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Proses Pembuatan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6E102BB0-EFDD-5AF3-248D-9D4902CC6C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9DF737-57E4-D0C7-F740-5921804CC96C}"/>
              </a:ext>
            </a:extLst>
          </p:cNvPr>
          <p:cNvGrpSpPr/>
          <p:nvPr/>
        </p:nvGrpSpPr>
        <p:grpSpPr>
          <a:xfrm>
            <a:off x="1224984" y="1423373"/>
            <a:ext cx="1230134" cy="1433553"/>
            <a:chOff x="654203" y="1947554"/>
            <a:chExt cx="1666482" cy="19731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C7C0A4-7511-B592-7783-9FFFD010002A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Pengumpulan</a:t>
              </a:r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 Data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3A817B-C8D5-1E0E-206F-8A13A3D08E80}"/>
                </a:ext>
              </a:extLst>
            </p:cNvPr>
            <p:cNvSpPr/>
            <p:nvPr/>
          </p:nvSpPr>
          <p:spPr>
            <a:xfrm>
              <a:off x="654203" y="2560845"/>
              <a:ext cx="1666482" cy="1359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Kaggle.com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ECC26F-E5EB-48BF-6E85-403AD799E27F}"/>
              </a:ext>
            </a:extLst>
          </p:cNvPr>
          <p:cNvGrpSpPr/>
          <p:nvPr/>
        </p:nvGrpSpPr>
        <p:grpSpPr>
          <a:xfrm>
            <a:off x="3014275" y="1421543"/>
            <a:ext cx="1230134" cy="1433553"/>
            <a:chOff x="654203" y="1947554"/>
            <a:chExt cx="1666482" cy="19731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AA0EAC2-A2E7-F235-528B-8A31F614BFE4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Augmentasi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2AE098-D005-038E-449A-93EAEB140947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Brightness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Contras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Noise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Invert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CF21B1-C094-8E2A-805B-5730EE677BCC}"/>
              </a:ext>
            </a:extLst>
          </p:cNvPr>
          <p:cNvGrpSpPr/>
          <p:nvPr/>
        </p:nvGrpSpPr>
        <p:grpSpPr>
          <a:xfrm>
            <a:off x="4803566" y="1421543"/>
            <a:ext cx="1230134" cy="1433553"/>
            <a:chOff x="654203" y="1947554"/>
            <a:chExt cx="1666482" cy="19731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01587C-8FC1-C75A-F352-CA0D4F8FE826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Pembuatan</a:t>
              </a:r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 Model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697A39-2F0D-5811-33E5-215B51C54964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Menggunakan</a:t>
              </a:r>
              <a:b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</a:b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CNN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B59FC5-8201-5B80-6612-E153F63021CC}"/>
              </a:ext>
            </a:extLst>
          </p:cNvPr>
          <p:cNvGrpSpPr/>
          <p:nvPr/>
        </p:nvGrpSpPr>
        <p:grpSpPr>
          <a:xfrm>
            <a:off x="6592857" y="1421543"/>
            <a:ext cx="1230134" cy="1433553"/>
            <a:chOff x="654203" y="1947554"/>
            <a:chExt cx="1666482" cy="197311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5DC8D74-E6EF-33AD-E053-F31676328451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Model </a:t>
              </a:r>
              <a:r>
                <a:rPr lang="en-US" sz="1050" dirty="0" err="1">
                  <a:latin typeface="Inter" panose="020B0604020202020204" charset="0"/>
                  <a:ea typeface="Inter" panose="020B0604020202020204" charset="0"/>
                </a:rPr>
                <a:t>Evaluasi</a:t>
              </a:r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 1</a:t>
              </a:r>
              <a:endParaRPr lang="id-ID" sz="105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323BBF-C6FF-6302-7C9C-9D1DD8EB81CF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id-ID" sz="1200" b="1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Accuracy: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0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0.78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1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Loss: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0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0.92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397884-3AF7-9637-E40C-0D56AF82C5DC}"/>
              </a:ext>
            </a:extLst>
          </p:cNvPr>
          <p:cNvGrpSpPr/>
          <p:nvPr/>
        </p:nvGrpSpPr>
        <p:grpSpPr>
          <a:xfrm>
            <a:off x="5610723" y="3231493"/>
            <a:ext cx="1230134" cy="1433553"/>
            <a:chOff x="654203" y="1947554"/>
            <a:chExt cx="1666482" cy="19731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A5A887-1339-2819-A778-D0EDEA712E45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Transfer Learning</a:t>
              </a:r>
              <a:endParaRPr lang="id-ID" sz="105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130F5D-E1CC-4320-720C-DBEA93C50489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MobileNetV2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3D14D4-88D1-9EE2-A2E1-AAEF34DB10C4}"/>
              </a:ext>
            </a:extLst>
          </p:cNvPr>
          <p:cNvGrpSpPr/>
          <p:nvPr/>
        </p:nvGrpSpPr>
        <p:grpSpPr>
          <a:xfrm>
            <a:off x="3855299" y="3231493"/>
            <a:ext cx="1230134" cy="1433553"/>
            <a:chOff x="654203" y="1947554"/>
            <a:chExt cx="1666482" cy="197311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5906078-F1E7-C014-E5C2-A24787D7AE15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Inter" panose="020B0604020202020204" charset="0"/>
                  <a:ea typeface="Inter" panose="020B0604020202020204" charset="0"/>
                </a:rPr>
                <a:t>Model </a:t>
              </a:r>
              <a:r>
                <a:rPr lang="en-US" sz="1000" dirty="0" err="1">
                  <a:latin typeface="Inter" panose="020B0604020202020204" charset="0"/>
                  <a:ea typeface="Inter" panose="020B0604020202020204" charset="0"/>
                </a:rPr>
                <a:t>Evaluasi</a:t>
              </a:r>
              <a:r>
                <a:rPr lang="en-US" sz="1000" dirty="0">
                  <a:latin typeface="Inter" panose="020B0604020202020204" charset="0"/>
                  <a:ea typeface="Inter" panose="020B0604020202020204" charset="0"/>
                </a:rPr>
                <a:t> 2</a:t>
              </a:r>
              <a:endParaRPr lang="id-ID" sz="10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CB3B115-0537-BDA3-9F66-1655846BE498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id-ID" sz="1200" b="1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Accuracy: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0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0.86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1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Loss: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  <a:p>
              <a:pPr algn="ctr" rtl="0"/>
              <a:r>
                <a:rPr lang="id-ID" sz="1200" b="0" i="0" u="none" strike="noStrike" dirty="0">
                  <a:solidFill>
                    <a:srgbClr val="595959"/>
                  </a:solidFill>
                  <a:effectLst/>
                  <a:latin typeface="Inter" panose="020B0604020202020204" charset="0"/>
                  <a:ea typeface="Inter" panose="020B0604020202020204" charset="0"/>
                </a:rPr>
                <a:t>0.5693</a:t>
              </a:r>
              <a:endParaRPr lang="id-ID" sz="1050" b="0" dirty="0">
                <a:effectLst/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37D702-0DAC-53AF-1603-C26C131B750E}"/>
              </a:ext>
            </a:extLst>
          </p:cNvPr>
          <p:cNvGrpSpPr/>
          <p:nvPr/>
        </p:nvGrpSpPr>
        <p:grpSpPr>
          <a:xfrm>
            <a:off x="2066008" y="3231493"/>
            <a:ext cx="1230134" cy="1433553"/>
            <a:chOff x="654203" y="1947554"/>
            <a:chExt cx="1666482" cy="197311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CF5B6F-DDBA-584D-C24A-864F4CE95E28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Deployment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B366D9-3B7E-E667-B1B5-6F2C10BF40AA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Prototype v0.0.1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B9ED68-3DAA-3C1F-1D0B-772D92C6DF28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 flipV="1">
            <a:off x="2455118" y="2361112"/>
            <a:ext cx="559157" cy="1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3726A2-FBD3-E959-D4CD-431818FF41B2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4244409" y="236111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F93573-8B8C-C042-47C0-356D198916B6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6033700" y="236111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731679D-371F-E17E-46E2-7038D987FBF7}"/>
              </a:ext>
            </a:extLst>
          </p:cNvPr>
          <p:cNvCxnSpPr>
            <a:stCxn id="36" idx="2"/>
            <a:endCxn id="45" idx="3"/>
          </p:cNvCxnSpPr>
          <p:nvPr/>
        </p:nvCxnSpPr>
        <p:spPr>
          <a:xfrm rot="5400000">
            <a:off x="6366408" y="3329546"/>
            <a:ext cx="1315966" cy="3670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DB378C-0EBE-0ECC-1A2A-FFEC14A76E74}"/>
              </a:ext>
            </a:extLst>
          </p:cNvPr>
          <p:cNvCxnSpPr>
            <a:stCxn id="45" idx="1"/>
            <a:endCxn id="48" idx="3"/>
          </p:cNvCxnSpPr>
          <p:nvPr/>
        </p:nvCxnSpPr>
        <p:spPr>
          <a:xfrm flipH="1">
            <a:off x="5085433" y="4171062"/>
            <a:ext cx="525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675AEE1-3E20-D2A6-ED3D-CD05EBF5F400}"/>
              </a:ext>
            </a:extLst>
          </p:cNvPr>
          <p:cNvCxnSpPr>
            <a:stCxn id="48" idx="1"/>
            <a:endCxn id="51" idx="3"/>
          </p:cNvCxnSpPr>
          <p:nvPr/>
        </p:nvCxnSpPr>
        <p:spPr>
          <a:xfrm flipH="1">
            <a:off x="3296142" y="4171062"/>
            <a:ext cx="559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84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FCF623F-EDCB-28FA-00C9-42A4F9A2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FFF70EB6-61B0-1114-4C69-9D0B956F8F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19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13565191-3CB0-D8C1-5177-93063470447F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Tetapi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, Hanya Langkah </a:t>
            </a:r>
            <a:r>
              <a:rPr lang="en-US" sz="2800" dirty="0" err="1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Pertama</a:t>
            </a: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Bagaimana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agar model </a:t>
            </a: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scalable?</a:t>
            </a:r>
            <a:endParaRPr lang="id-ID" sz="2000" b="1" i="0" u="none" strike="noStrike" cap="none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724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DF4C3557-BFAD-7938-E802-5978A567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A9BFFADF-6BCC-7DC7-A2DB-9A96B06FAC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994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E2CE0880-5AC1-4CD8-08AB-AA1FA0B6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22DBEB10-571B-29EE-3300-FE09A47722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20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60BC79EB-5678-6FCD-3355-E4B0DF34394C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ORKESTRASI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Menggunakan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Apache Airflow</a:t>
            </a:r>
            <a:endParaRPr lang="id-ID" sz="2000" b="1" i="0" u="none" strike="noStrike" cap="none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0581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FAF23A00-F546-226B-BA6A-7F8BDF192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>
            <a:extLst>
              <a:ext uri="{FF2B5EF4-FFF2-40B4-BE49-F238E27FC236}">
                <a16:creationId xmlns:a16="http://schemas.microsoft.com/office/drawing/2014/main" id="{A61F629C-AC1A-667C-4A09-3AEEE459BE72}"/>
              </a:ext>
            </a:extLst>
          </p:cNvPr>
          <p:cNvSpPr txBox="1"/>
          <p:nvPr/>
        </p:nvSpPr>
        <p:spPr>
          <a:xfrm>
            <a:off x="386857" y="37604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Orkestrasi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7AE2A163-2673-F9D0-D26F-CE7EA552F9A1}"/>
              </a:ext>
            </a:extLst>
          </p:cNvPr>
          <p:cNvSpPr txBox="1"/>
          <p:nvPr/>
        </p:nvSpPr>
        <p:spPr>
          <a:xfrm>
            <a:off x="386857" y="65669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Model Prediksi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041E438B-2037-D606-3AA2-2C4DF96F97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38A0BC-875C-83D2-1FB7-6E77070AEA7C}"/>
              </a:ext>
            </a:extLst>
          </p:cNvPr>
          <p:cNvGrpSpPr/>
          <p:nvPr/>
        </p:nvGrpSpPr>
        <p:grpSpPr>
          <a:xfrm>
            <a:off x="1317691" y="2571750"/>
            <a:ext cx="1230134" cy="1433553"/>
            <a:chOff x="654203" y="1947554"/>
            <a:chExt cx="1666482" cy="19731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9A8403-342D-1403-6A76-7368B64E1EAB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Extract Data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722292-89E5-31FF-660C-30FC5A486E98}"/>
                </a:ext>
              </a:extLst>
            </p:cNvPr>
            <p:cNvSpPr/>
            <p:nvPr/>
          </p:nvSpPr>
          <p:spPr>
            <a:xfrm>
              <a:off x="654203" y="2560845"/>
              <a:ext cx="1666482" cy="1359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Dari Database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3D7D80-8A58-600E-4A27-19D7E8D78DC1}"/>
              </a:ext>
            </a:extLst>
          </p:cNvPr>
          <p:cNvGrpSpPr/>
          <p:nvPr/>
        </p:nvGrpSpPr>
        <p:grpSpPr>
          <a:xfrm>
            <a:off x="3284782" y="2571750"/>
            <a:ext cx="1230134" cy="1433553"/>
            <a:chOff x="654203" y="1947554"/>
            <a:chExt cx="1666482" cy="19731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02F448-9940-6EB8-B8AE-A0004CABB5FB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Predict Data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5E8985-8EBB-EDFD-D5A7-DA96152C16D4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Menggunakan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Model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Prediksi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3AF73A-9FE4-5889-D2E3-5565670A26B1}"/>
              </a:ext>
            </a:extLst>
          </p:cNvPr>
          <p:cNvGrpSpPr/>
          <p:nvPr/>
        </p:nvGrpSpPr>
        <p:grpSpPr>
          <a:xfrm>
            <a:off x="4786206" y="915404"/>
            <a:ext cx="1230134" cy="1433553"/>
            <a:chOff x="654203" y="1947554"/>
            <a:chExt cx="1666482" cy="19731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7B3F9-4437-729A-25F3-7C690C818A25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Email if Fraud Detected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97782D-7D69-54B4-6654-52B2798EDA56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Notifikasi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Email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ke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tim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IT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8FB6BD-252B-DBF2-B9FF-925B7EEBA359}"/>
              </a:ext>
            </a:extLst>
          </p:cNvPr>
          <p:cNvGrpSpPr/>
          <p:nvPr/>
        </p:nvGrpSpPr>
        <p:grpSpPr>
          <a:xfrm>
            <a:off x="6245723" y="2571750"/>
            <a:ext cx="1230134" cy="1433553"/>
            <a:chOff x="654203" y="1947554"/>
            <a:chExt cx="1666482" cy="197311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FCC233-96F7-C91F-8428-39D7CC5371CA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Load Data</a:t>
              </a:r>
              <a:endParaRPr lang="id-ID" sz="105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711628-43CE-B49C-54CF-DC632E5E6426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1200" i="0" u="none" strike="noStrike" dirty="0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Hasil </a:t>
              </a:r>
              <a:r>
                <a:rPr lang="en-US" sz="1200" dirty="0" err="1">
                  <a:solidFill>
                    <a:srgbClr val="595959"/>
                  </a:solidFill>
                  <a:latin typeface="Corbel" panose="020B0503020204020204" pitchFamily="34" charset="0"/>
                </a:rPr>
                <a:t>P</a:t>
              </a:r>
              <a:r>
                <a:rPr lang="en-US" sz="1200" i="0" u="none" strike="noStrike" dirty="0" err="1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rediksi</a:t>
              </a:r>
              <a:r>
                <a:rPr lang="en-US" sz="1200" i="0" u="none" strike="noStrike" dirty="0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 </a:t>
              </a:r>
              <a:r>
                <a:rPr lang="en-US" sz="1200" i="0" u="none" strike="noStrike" dirty="0" err="1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disimpan</a:t>
              </a:r>
              <a:endParaRPr lang="id-ID" sz="1050" dirty="0">
                <a:effectLst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1D60FB-A4CF-6725-34D1-61AB0D260913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2547825" y="3511318"/>
            <a:ext cx="7369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6BF458-9257-57E6-F92A-590CA88B452B}"/>
              </a:ext>
            </a:extLst>
          </p:cNvPr>
          <p:cNvCxnSpPr>
            <a:stCxn id="30" idx="3"/>
            <a:endCxn id="36" idx="1"/>
          </p:cNvCxnSpPr>
          <p:nvPr/>
        </p:nvCxnSpPr>
        <p:spPr>
          <a:xfrm>
            <a:off x="4514916" y="3511319"/>
            <a:ext cx="17308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5AD4259-03E2-9BCC-F1EB-7476D4E65215}"/>
              </a:ext>
            </a:extLst>
          </p:cNvPr>
          <p:cNvCxnSpPr>
            <a:stCxn id="29" idx="0"/>
            <a:endCxn id="33" idx="1"/>
          </p:cNvCxnSpPr>
          <p:nvPr/>
        </p:nvCxnSpPr>
        <p:spPr>
          <a:xfrm rot="5400000" flipH="1" flipV="1">
            <a:off x="3984639" y="1770184"/>
            <a:ext cx="716777" cy="88635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4E1210B-7E90-310C-3069-C5154859821C}"/>
              </a:ext>
            </a:extLst>
          </p:cNvPr>
          <p:cNvCxnSpPr>
            <a:stCxn id="33" idx="3"/>
            <a:endCxn id="35" idx="0"/>
          </p:cNvCxnSpPr>
          <p:nvPr/>
        </p:nvCxnSpPr>
        <p:spPr>
          <a:xfrm>
            <a:off x="6016340" y="1854973"/>
            <a:ext cx="844450" cy="7167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7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4D1151D5-0666-5775-2E2E-56079852A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2">
            <a:extLst>
              <a:ext uri="{FF2B5EF4-FFF2-40B4-BE49-F238E27FC236}">
                <a16:creationId xmlns:a16="http://schemas.microsoft.com/office/drawing/2014/main" id="{9013B45C-EBF8-C722-922D-B825A75F3AB5}"/>
              </a:ext>
            </a:extLst>
          </p:cNvPr>
          <p:cNvSpPr txBox="1"/>
          <p:nvPr/>
        </p:nvSpPr>
        <p:spPr>
          <a:xfrm>
            <a:off x="386857" y="37604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Orkestrasi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992935E7-A203-557E-6457-15061E975DB4}"/>
              </a:ext>
            </a:extLst>
          </p:cNvPr>
          <p:cNvSpPr txBox="1"/>
          <p:nvPr/>
        </p:nvSpPr>
        <p:spPr>
          <a:xfrm>
            <a:off x="386857" y="656693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Deteksi Tanda Tangan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F80F5399-A7ED-2F19-6661-ACDF552D3D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49D26-2B18-988C-E315-45DBE5CDFA6F}"/>
              </a:ext>
            </a:extLst>
          </p:cNvPr>
          <p:cNvGrpSpPr/>
          <p:nvPr/>
        </p:nvGrpSpPr>
        <p:grpSpPr>
          <a:xfrm>
            <a:off x="877850" y="2114550"/>
            <a:ext cx="1230134" cy="1433553"/>
            <a:chOff x="654203" y="1947554"/>
            <a:chExt cx="1666482" cy="19731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24468F-F066-07F4-63A7-EEC3199B5417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Extract Data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DC907A-27AA-1F83-0535-F70513D72362}"/>
                </a:ext>
              </a:extLst>
            </p:cNvPr>
            <p:cNvSpPr/>
            <p:nvPr/>
          </p:nvSpPr>
          <p:spPr>
            <a:xfrm>
              <a:off x="654203" y="2560845"/>
              <a:ext cx="1666482" cy="1359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Data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Nasabah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E14D04-C440-E0C2-7B20-09A4454A4182}"/>
              </a:ext>
            </a:extLst>
          </p:cNvPr>
          <p:cNvGrpSpPr/>
          <p:nvPr/>
        </p:nvGrpSpPr>
        <p:grpSpPr>
          <a:xfrm>
            <a:off x="2844941" y="2114550"/>
            <a:ext cx="1230134" cy="1433553"/>
            <a:chOff x="654203" y="1947554"/>
            <a:chExt cx="1666482" cy="19731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5E2E1A-B3B7-05BE-C039-6B2F16D112CD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Re-Train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131112-F448-1A73-010E-D704EA0F414E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Per 14 Hari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Kerja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8C08A7-5C42-BBE9-85C3-6C2E739C2F5F}"/>
              </a:ext>
            </a:extLst>
          </p:cNvPr>
          <p:cNvGrpSpPr/>
          <p:nvPr/>
        </p:nvGrpSpPr>
        <p:grpSpPr>
          <a:xfrm>
            <a:off x="4812032" y="2114550"/>
            <a:ext cx="1230134" cy="1433553"/>
            <a:chOff x="654203" y="1947554"/>
            <a:chExt cx="1666482" cy="19731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37D835-A7F6-CDF2-79CC-F4BCB1BEE612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Inter" panose="020B0604020202020204" charset="0"/>
                  <a:ea typeface="Inter" panose="020B0604020202020204" charset="0"/>
                </a:rPr>
                <a:t>Model </a:t>
              </a:r>
              <a:r>
                <a:rPr lang="en-US" sz="1100" dirty="0" err="1">
                  <a:latin typeface="Inter" panose="020B0604020202020204" charset="0"/>
                  <a:ea typeface="Inter" panose="020B0604020202020204" charset="0"/>
                </a:rPr>
                <a:t>Validasi</a:t>
              </a:r>
              <a:endParaRPr lang="id-ID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3173EA-C68F-E3D6-6297-B61CD0D41571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Validasi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oleh Tim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E397E2-1B9C-3524-D8A9-0C38091E0C08}"/>
              </a:ext>
            </a:extLst>
          </p:cNvPr>
          <p:cNvGrpSpPr/>
          <p:nvPr/>
        </p:nvGrpSpPr>
        <p:grpSpPr>
          <a:xfrm>
            <a:off x="6779123" y="2114550"/>
            <a:ext cx="1230134" cy="1433553"/>
            <a:chOff x="654203" y="1947554"/>
            <a:chExt cx="1666482" cy="197311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902F64-1201-3475-9D78-384C167A4524}"/>
                </a:ext>
              </a:extLst>
            </p:cNvPr>
            <p:cNvSpPr/>
            <p:nvPr/>
          </p:nvSpPr>
          <p:spPr>
            <a:xfrm>
              <a:off x="654203" y="1947554"/>
              <a:ext cx="1666482" cy="61329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Inter" panose="020B0604020202020204" charset="0"/>
                  <a:ea typeface="Inter" panose="020B0604020202020204" charset="0"/>
                </a:rPr>
                <a:t>Model Deployment</a:t>
              </a:r>
              <a:endParaRPr lang="id-ID" sz="105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6089E7-FFCF-E31D-4D33-86E131B12944}"/>
                </a:ext>
              </a:extLst>
            </p:cNvPr>
            <p:cNvSpPr/>
            <p:nvPr/>
          </p:nvSpPr>
          <p:spPr>
            <a:xfrm>
              <a:off x="654203" y="2560846"/>
              <a:ext cx="1666482" cy="13598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1200" i="0" u="none" strike="noStrike" dirty="0" err="1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Versi</a:t>
              </a:r>
              <a:r>
                <a:rPr lang="en-US" sz="1200" i="0" u="none" strike="noStrike" dirty="0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 </a:t>
              </a:r>
              <a:r>
                <a:rPr lang="en-US" sz="1200" i="0" u="none" strike="noStrike" dirty="0" err="1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baru</a:t>
              </a:r>
              <a:r>
                <a:rPr lang="en-US" sz="1200" i="0" u="none" strike="noStrike" dirty="0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 </a:t>
              </a:r>
              <a:r>
                <a:rPr lang="en-US" sz="1200" i="0" u="none" strike="noStrike" dirty="0" err="1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dari</a:t>
              </a:r>
              <a:r>
                <a:rPr lang="en-US" sz="1200" i="0" u="none" strike="noStrike" dirty="0">
                  <a:solidFill>
                    <a:srgbClr val="595959"/>
                  </a:solidFill>
                  <a:effectLst/>
                  <a:latin typeface="Corbel" panose="020B0503020204020204" pitchFamily="34" charset="0"/>
                </a:rPr>
                <a:t> Model</a:t>
              </a:r>
              <a:endParaRPr lang="id-ID" sz="1050" dirty="0">
                <a:effectLst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517FFD-5EB4-88D1-256A-7E2EB4856882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2107984" y="3054118"/>
            <a:ext cx="7369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16C164-946C-18E4-C04C-24694171F7C1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4075075" y="3054119"/>
            <a:ext cx="7369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2683E-6FDC-C245-44E0-280982A6C98E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6042166" y="3054119"/>
            <a:ext cx="7369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7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5B7B8F98-4934-BB30-3778-D0842389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3ED16E60-90E4-39FE-3CB9-6B42D3065C8D}"/>
              </a:ext>
            </a:extLst>
          </p:cNvPr>
          <p:cNvSpPr txBox="1"/>
          <p:nvPr/>
        </p:nvSpPr>
        <p:spPr>
          <a:xfrm>
            <a:off x="700050" y="149050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Kesimpulan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3" name="Google Shape;353;p72">
            <a:extLst>
              <a:ext uri="{FF2B5EF4-FFF2-40B4-BE49-F238E27FC236}">
                <a16:creationId xmlns:a16="http://schemas.microsoft.com/office/drawing/2014/main" id="{E640C7AC-B71C-8895-8FB6-A903B37197BC}"/>
              </a:ext>
            </a:extLst>
          </p:cNvPr>
          <p:cNvSpPr txBox="1"/>
          <p:nvPr/>
        </p:nvSpPr>
        <p:spPr>
          <a:xfrm>
            <a:off x="700050" y="1985200"/>
            <a:ext cx="77724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Transaksi yang paling sering mengalami fraud adalah transaksi transfer dan cashout atau penarikan.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Terjadi perubahan signifikan pada saldo pengirim dan penerima ketika fraud terjadi.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Transaksi fraud terjadi secara acak atau random tanpa ada pola waktu yang pasti.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Pentingnya Mitigasi Risiko Fraud didalam proses transaksi keuangan.</a:t>
            </a: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4BBCD718-3901-E703-2276-59C1747BA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351;p72">
            <a:extLst>
              <a:ext uri="{FF2B5EF4-FFF2-40B4-BE49-F238E27FC236}">
                <a16:creationId xmlns:a16="http://schemas.microsoft.com/office/drawing/2014/main" id="{6E80A838-7B8C-CD98-598E-8521A7FF21F9}"/>
              </a:ext>
            </a:extLst>
          </p:cNvPr>
          <p:cNvSpPr txBox="1"/>
          <p:nvPr/>
        </p:nvSpPr>
        <p:spPr>
          <a:xfrm>
            <a:off x="700050" y="120985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Fraud-Proof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4058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CF273431-2492-EEF2-82C7-280BD37D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D881AAE2-5CF1-EAB3-D59D-92CA20214706}"/>
              </a:ext>
            </a:extLst>
          </p:cNvPr>
          <p:cNvSpPr txBox="1"/>
          <p:nvPr/>
        </p:nvSpPr>
        <p:spPr>
          <a:xfrm>
            <a:off x="700050" y="149050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Business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3" name="Google Shape;353;p72">
            <a:extLst>
              <a:ext uri="{FF2B5EF4-FFF2-40B4-BE49-F238E27FC236}">
                <a16:creationId xmlns:a16="http://schemas.microsoft.com/office/drawing/2014/main" id="{8461F14C-B75E-7FB6-7CB3-4ECEEB035BBF}"/>
              </a:ext>
            </a:extLst>
          </p:cNvPr>
          <p:cNvSpPr txBox="1"/>
          <p:nvPr/>
        </p:nvSpPr>
        <p:spPr>
          <a:xfrm>
            <a:off x="700050" y="1985200"/>
            <a:ext cx="77724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Meningkatkan KYC (Know Your Customer) diberbagai layer.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Perketat kebijakan Anti Fraud Karyawan dan penerapan WBS (Whistle Blowing System).</a:t>
            </a:r>
          </a:p>
          <a:p>
            <a:pPr marL="171450" indent="-1714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Memanfaatkan teknologi </a:t>
            </a:r>
            <a:r>
              <a:rPr lang="id-ID" sz="1200" b="0" i="1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Machine Learning</a:t>
            </a: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untuk menganalisis pola transaksi yang lebih kompleks.</a:t>
            </a:r>
          </a:p>
          <a:p>
            <a:pPr marL="171450" indent="-1714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Memanfaatkan teknologi </a:t>
            </a:r>
            <a:r>
              <a:rPr lang="id-ID" sz="1200" b="0" i="1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Deep Learning </a:t>
            </a: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 menerapkan otentifikasi tambahan pada transaksi offline.</a:t>
            </a:r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3721A782-C1AE-9294-B8C8-9409D4AC51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Google Shape;351;p72">
            <a:extLst>
              <a:ext uri="{FF2B5EF4-FFF2-40B4-BE49-F238E27FC236}">
                <a16:creationId xmlns:a16="http://schemas.microsoft.com/office/drawing/2014/main" id="{259F1151-44D5-91F7-62BD-0BA26DFB2461}"/>
              </a:ext>
            </a:extLst>
          </p:cNvPr>
          <p:cNvSpPr txBox="1"/>
          <p:nvPr/>
        </p:nvSpPr>
        <p:spPr>
          <a:xfrm>
            <a:off x="700050" y="120985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Fraud-Proof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1537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/>
          <p:nvPr/>
        </p:nvSpPr>
        <p:spPr>
          <a:xfrm>
            <a:off x="6413275" y="2095400"/>
            <a:ext cx="1368900" cy="89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1"/>
          <p:cNvSpPr/>
          <p:nvPr/>
        </p:nvSpPr>
        <p:spPr>
          <a:xfrm>
            <a:off x="4461588" y="2857500"/>
            <a:ext cx="1368900" cy="896100"/>
          </a:xfrm>
          <a:prstGeom prst="rect">
            <a:avLst/>
          </a:prstGeom>
          <a:solidFill>
            <a:srgbClr val="FFF5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1"/>
          <p:cNvSpPr/>
          <p:nvPr/>
        </p:nvSpPr>
        <p:spPr>
          <a:xfrm>
            <a:off x="2509900" y="2095400"/>
            <a:ext cx="1368900" cy="896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1"/>
          <p:cNvSpPr/>
          <p:nvPr/>
        </p:nvSpPr>
        <p:spPr>
          <a:xfrm>
            <a:off x="564450" y="2857500"/>
            <a:ext cx="1368900" cy="896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1"/>
          <p:cNvSpPr txBox="1"/>
          <p:nvPr/>
        </p:nvSpPr>
        <p:spPr>
          <a:xfrm>
            <a:off x="6413275" y="2140725"/>
            <a:ext cx="14538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Kamis</a:t>
            </a:r>
            <a:endParaRPr sz="10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0" i="1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20 </a:t>
            </a:r>
            <a:r>
              <a:rPr lang="en-US" sz="700" b="0" i="1" u="none" strike="noStrike" cap="none" dirty="0" err="1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Februari</a:t>
            </a:r>
            <a:r>
              <a:rPr lang="en-US" sz="700" b="0" i="1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  <a:endParaRPr sz="10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71"/>
          <p:cNvSpPr txBox="1"/>
          <p:nvPr/>
        </p:nvSpPr>
        <p:spPr>
          <a:xfrm>
            <a:off x="6413275" y="3078500"/>
            <a:ext cx="2088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Deployment</a:t>
            </a:r>
            <a:endParaRPr sz="8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i="0" u="none" strike="noStrike" cap="none" dirty="0" err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Menggunakan</a:t>
            </a:r>
            <a:r>
              <a:rPr lang="en-US" sz="700" i="0" u="none" strike="noStrike" cap="none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700" i="0" u="none" strike="noStrike" cap="none" dirty="0" err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Huggingface</a:t>
            </a:r>
            <a:r>
              <a:rPr lang="en-US" sz="700" i="0" u="none" strike="noStrike" cap="none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700" i="0" u="none" strike="noStrike" cap="none" dirty="0" err="1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sebagai</a:t>
            </a:r>
            <a:r>
              <a:rPr lang="en-US" sz="700" i="0" u="none" strike="noStrike" cap="none" dirty="0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rPr>
              <a:t> prototype deployment.</a:t>
            </a:r>
            <a:endParaRPr sz="800" i="0" u="none" strike="noStrike" cap="none" dirty="0">
              <a:solidFill>
                <a:schemeClr val="bg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71"/>
          <p:cNvSpPr txBox="1"/>
          <p:nvPr/>
        </p:nvSpPr>
        <p:spPr>
          <a:xfrm>
            <a:off x="4468300" y="3078501"/>
            <a:ext cx="1724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 err="1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Senin</a:t>
            </a:r>
            <a:r>
              <a:rPr lang="en-US" sz="1000" b="1" i="0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 - Rabu</a:t>
            </a:r>
            <a:endParaRPr sz="10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0" i="1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16 – 19 </a:t>
            </a:r>
            <a:r>
              <a:rPr lang="en-US" sz="700" b="0" i="1" u="none" strike="noStrike" cap="none" dirty="0" err="1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Februari</a:t>
            </a:r>
            <a:r>
              <a:rPr lang="en-US" sz="700" b="0" i="1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  <a:endParaRPr sz="10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71"/>
          <p:cNvSpPr txBox="1"/>
          <p:nvPr/>
        </p:nvSpPr>
        <p:spPr>
          <a:xfrm>
            <a:off x="551500" y="538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C4587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Waktu Pengerjaan</a:t>
            </a:r>
            <a:endParaRPr sz="2300" b="0" i="0" u="none" strike="noStrike" cap="none" dirty="0">
              <a:solidFill>
                <a:srgbClr val="1C4587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36" name="Google Shape;336;p71"/>
          <p:cNvSpPr/>
          <p:nvPr/>
        </p:nvSpPr>
        <p:spPr>
          <a:xfrm>
            <a:off x="4454875" y="2858001"/>
            <a:ext cx="1958400" cy="13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1"/>
          <p:cNvSpPr txBox="1"/>
          <p:nvPr/>
        </p:nvSpPr>
        <p:spPr>
          <a:xfrm>
            <a:off x="4400925" y="1512950"/>
            <a:ext cx="18819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Hyperparameter Tuning, Architectural Hyperparameter,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 err="1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Efisiensi</a:t>
            </a:r>
            <a:r>
              <a:rPr lang="en-US" sz="1000" b="1" i="0" u="none" strike="noStrike" cap="none" dirty="0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b="1" i="0" u="none" strike="noStrike" cap="none" dirty="0" err="1">
                <a:solidFill>
                  <a:srgbClr val="FFAB40"/>
                </a:solidFill>
                <a:latin typeface="Inter"/>
                <a:ea typeface="Inter"/>
                <a:cs typeface="Inter"/>
                <a:sym typeface="Inter"/>
              </a:rPr>
              <a:t>Orkestrasi</a:t>
            </a:r>
            <a:endParaRPr sz="800" b="1" i="0" u="none" strike="noStrike" cap="none" dirty="0">
              <a:solidFill>
                <a:srgbClr val="FFAB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d-ID" sz="400" b="1" i="0" u="none" strike="noStrike" cap="none" dirty="0">
              <a:solidFill>
                <a:srgbClr val="E691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Mengefisiensikan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orkestrasi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menggunakan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GridSearch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hyperparameter tuning, dan </a:t>
            </a:r>
            <a:r>
              <a:rPr lang="en-US" sz="700" i="0" u="none" strike="noStrike" cap="none" dirty="0" err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menambahkan</a:t>
            </a:r>
            <a:r>
              <a:rPr lang="en-US" sz="70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transfer learning.</a:t>
            </a:r>
            <a:endParaRPr lang="en-US" sz="800" i="0" u="none" strike="noStrike" cap="none" dirty="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71"/>
          <p:cNvSpPr/>
          <p:nvPr/>
        </p:nvSpPr>
        <p:spPr>
          <a:xfrm>
            <a:off x="6413275" y="2858000"/>
            <a:ext cx="1958400" cy="133500"/>
          </a:xfrm>
          <a:prstGeom prst="rect">
            <a:avLst/>
          </a:prstGeom>
          <a:solidFill>
            <a:srgbClr val="F066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1"/>
          <p:cNvSpPr/>
          <p:nvPr/>
        </p:nvSpPr>
        <p:spPr>
          <a:xfrm>
            <a:off x="551500" y="2858001"/>
            <a:ext cx="1958400" cy="133500"/>
          </a:xfrm>
          <a:prstGeom prst="rect">
            <a:avLst/>
          </a:prstGeom>
          <a:solidFill>
            <a:srgbClr val="1D3D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1"/>
          <p:cNvSpPr txBox="1"/>
          <p:nvPr/>
        </p:nvSpPr>
        <p:spPr>
          <a:xfrm>
            <a:off x="551500" y="3078501"/>
            <a:ext cx="16602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Inter"/>
                <a:ea typeface="Inter"/>
                <a:cs typeface="Inter"/>
                <a:sym typeface="Inter"/>
              </a:rPr>
              <a:t>Kamis</a:t>
            </a:r>
            <a:endParaRPr sz="1000" b="1" i="0" u="none" strike="noStrike" cap="none" dirty="0">
              <a:solidFill>
                <a:srgbClr val="1D3D7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 dirty="0">
              <a:solidFill>
                <a:srgbClr val="1D3D7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1" u="none" strike="noStrike" cap="none" dirty="0">
                <a:solidFill>
                  <a:srgbClr val="1D3D70"/>
                </a:solidFill>
                <a:latin typeface="Inter"/>
                <a:ea typeface="Inter"/>
                <a:cs typeface="Inter"/>
                <a:sym typeface="Inter"/>
              </a:rPr>
              <a:t>13 </a:t>
            </a:r>
            <a:r>
              <a:rPr lang="en-US" sz="700" b="0" i="1" u="none" strike="noStrike" cap="none" dirty="0" err="1">
                <a:solidFill>
                  <a:srgbClr val="1D3D70"/>
                </a:solidFill>
                <a:latin typeface="Inter"/>
                <a:ea typeface="Inter"/>
                <a:cs typeface="Inter"/>
                <a:sym typeface="Inter"/>
              </a:rPr>
              <a:t>Februari</a:t>
            </a:r>
            <a:r>
              <a:rPr lang="en-US" sz="700" b="0" i="1" u="none" strike="noStrike" cap="none" dirty="0">
                <a:solidFill>
                  <a:srgbClr val="1D3D70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  <a:endParaRPr sz="700" b="0" i="1" u="none" strike="noStrike" cap="none" dirty="0">
              <a:solidFill>
                <a:srgbClr val="1D3D7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71"/>
          <p:cNvSpPr txBox="1"/>
          <p:nvPr/>
        </p:nvSpPr>
        <p:spPr>
          <a:xfrm>
            <a:off x="551500" y="2291727"/>
            <a:ext cx="1783500" cy="4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1D3D70"/>
                </a:solidFill>
                <a:latin typeface="Inter"/>
                <a:ea typeface="Inter"/>
                <a:cs typeface="Inter"/>
                <a:sym typeface="Inter"/>
              </a:rPr>
              <a:t>Brainstorming</a:t>
            </a:r>
            <a:endParaRPr sz="800" b="1" i="0" u="none" strike="noStrike" cap="none" dirty="0">
              <a:solidFill>
                <a:srgbClr val="1D3D7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Eksplorasi ide dan problem.</a:t>
            </a:r>
            <a:endParaRPr sz="800" b="1" i="0" u="none" strike="noStrike" cap="none" dirty="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71"/>
          <p:cNvSpPr/>
          <p:nvPr/>
        </p:nvSpPr>
        <p:spPr>
          <a:xfrm>
            <a:off x="2509900" y="2858001"/>
            <a:ext cx="1958400" cy="133500"/>
          </a:xfrm>
          <a:prstGeom prst="rect">
            <a:avLst/>
          </a:prstGeom>
          <a:solidFill>
            <a:srgbClr val="EF4D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1"/>
          <p:cNvSpPr txBox="1"/>
          <p:nvPr/>
        </p:nvSpPr>
        <p:spPr>
          <a:xfrm>
            <a:off x="2509900" y="3078501"/>
            <a:ext cx="14358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Pembuatan</a:t>
            </a:r>
            <a:r>
              <a:rPr lang="en-US" sz="1000" b="1" dirty="0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 Model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Pembuatan</a:t>
            </a:r>
            <a:r>
              <a:rPr lang="en-US" sz="1000" b="1" i="0" u="none" strike="noStrike" cap="none" dirty="0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00" b="1" i="0" u="none" strike="noStrike" cap="none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Orkestras</a:t>
            </a:r>
            <a:r>
              <a:rPr lang="en-US" sz="1000" b="1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endParaRPr sz="8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Eksplorasi model dan orkestrasi Apache Airflow.</a:t>
            </a:r>
            <a:endParaRPr sz="700" b="1" i="0" u="none" strike="noStrike" cap="none" dirty="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71"/>
          <p:cNvSpPr txBox="1"/>
          <p:nvPr/>
        </p:nvSpPr>
        <p:spPr>
          <a:xfrm>
            <a:off x="3341025" y="630225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1" dirty="0">
                <a:solidFill>
                  <a:srgbClr val="E0764F"/>
                </a:solidFill>
                <a:latin typeface="Inter"/>
                <a:ea typeface="Inter"/>
                <a:cs typeface="Inter"/>
                <a:sym typeface="Inter"/>
              </a:rPr>
              <a:t>Fraud-Proof</a:t>
            </a:r>
            <a:endParaRPr sz="1500" b="0" i="1" u="none" strike="noStrike" cap="none" dirty="0">
              <a:solidFill>
                <a:srgbClr val="E076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46" name="Google Shape;346;p71"/>
          <p:cNvSpPr txBox="1"/>
          <p:nvPr/>
        </p:nvSpPr>
        <p:spPr>
          <a:xfrm>
            <a:off x="2509900" y="2140725"/>
            <a:ext cx="14358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Jumat</a:t>
            </a:r>
            <a:r>
              <a:rPr lang="en-US" sz="1050" b="1" i="0" u="none" strike="noStrike" cap="none" dirty="0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1050" b="1" i="0" u="none" strike="noStrike" cap="none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Senin</a:t>
            </a:r>
            <a:endParaRPr sz="105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1" u="none" strike="noStrike" cap="none" dirty="0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14 – 16 </a:t>
            </a:r>
            <a:r>
              <a:rPr lang="en-US" sz="700" b="0" i="1" u="none" strike="noStrike" cap="none" dirty="0" err="1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Februari</a:t>
            </a:r>
            <a:r>
              <a:rPr lang="en-US" sz="700" b="0" i="1" u="none" strike="noStrike" cap="none" dirty="0">
                <a:solidFill>
                  <a:srgbClr val="EF4D23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  <a:endParaRPr sz="1200" b="1" i="0" u="none" strike="noStrike" cap="none" dirty="0">
              <a:solidFill>
                <a:srgbClr val="EF4D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0339F093-E30E-9C1F-0D9F-5555638B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>
            <a:extLst>
              <a:ext uri="{FF2B5EF4-FFF2-40B4-BE49-F238E27FC236}">
                <a16:creationId xmlns:a16="http://schemas.microsoft.com/office/drawing/2014/main" id="{D85B975E-29DF-609E-0090-86C68AF4BA03}"/>
              </a:ext>
            </a:extLst>
          </p:cNvPr>
          <p:cNvSpPr txBox="1"/>
          <p:nvPr/>
        </p:nvSpPr>
        <p:spPr>
          <a:xfrm>
            <a:off x="700050" y="149050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Hambatan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53" name="Google Shape;353;p72">
            <a:extLst>
              <a:ext uri="{FF2B5EF4-FFF2-40B4-BE49-F238E27FC236}">
                <a16:creationId xmlns:a16="http://schemas.microsoft.com/office/drawing/2014/main" id="{CF08D8CC-6F83-92B0-0E7B-D3E973E3B9C5}"/>
              </a:ext>
            </a:extLst>
          </p:cNvPr>
          <p:cNvSpPr txBox="1"/>
          <p:nvPr/>
        </p:nvSpPr>
        <p:spPr>
          <a:xfrm>
            <a:off x="700050" y="1985200"/>
            <a:ext cx="77724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.</a:t>
            </a:r>
            <a:endParaRPr lang="id-ID" dirty="0"/>
          </a:p>
        </p:txBody>
      </p:sp>
      <p:sp>
        <p:nvSpPr>
          <p:cNvPr id="354" name="Google Shape;354;p72">
            <a:extLst>
              <a:ext uri="{FF2B5EF4-FFF2-40B4-BE49-F238E27FC236}">
                <a16:creationId xmlns:a16="http://schemas.microsoft.com/office/drawing/2014/main" id="{9B4E3A81-EAF0-1B1A-D4AC-6159EBA44C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351;p72">
            <a:extLst>
              <a:ext uri="{FF2B5EF4-FFF2-40B4-BE49-F238E27FC236}">
                <a16:creationId xmlns:a16="http://schemas.microsoft.com/office/drawing/2014/main" id="{CAD2EFA5-6339-582C-19F3-DAE1501E3953}"/>
              </a:ext>
            </a:extLst>
          </p:cNvPr>
          <p:cNvSpPr txBox="1"/>
          <p:nvPr/>
        </p:nvSpPr>
        <p:spPr>
          <a:xfrm>
            <a:off x="700050" y="1209850"/>
            <a:ext cx="70890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Fraud-Proof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733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1" y="4399825"/>
            <a:ext cx="244986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5300819" y="91450"/>
            <a:ext cx="4977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200" b="0" i="0" u="none" strike="noStrike" cap="none" dirty="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Thank You</a:t>
            </a:r>
            <a:endParaRPr sz="3200" b="0" i="0" u="none" strike="noStrike" cap="none" dirty="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75" name="Google Shape;47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76" name="Google Shape;476;p84"/>
          <p:cNvSpPr txBox="1"/>
          <p:nvPr/>
        </p:nvSpPr>
        <p:spPr>
          <a:xfrm>
            <a:off x="553317" y="28395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Affan</a:t>
            </a: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Anitya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FTDS-HCK-024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819 3274 7079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-ID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</a:t>
            </a: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ffan.anitya@gmail.com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7" name="Google Shape;47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75" y="4399825"/>
            <a:ext cx="284713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9" y="4399825"/>
            <a:ext cx="19863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695" y="4399825"/>
            <a:ext cx="20194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4"/>
          <p:cNvSpPr txBox="1"/>
          <p:nvPr/>
        </p:nvSpPr>
        <p:spPr>
          <a:xfrm>
            <a:off x="123065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3088375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946100" y="4338863"/>
            <a:ext cx="88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6704525" y="4338875"/>
            <a:ext cx="14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Hacktiv8 Indonesia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2697821" y="2839500"/>
            <a:ext cx="20451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Aqsal</a:t>
            </a: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Herdi</a:t>
            </a:r>
            <a:endParaRPr sz="18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FTDS-HCK-024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Scientist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877 1017 3021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-ID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Blogherdim6@gmail.com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4763797" y="2834200"/>
            <a:ext cx="1917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Yuana</a:t>
            </a: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Inka</a:t>
            </a:r>
            <a:endParaRPr sz="20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FTDS-HCK-024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</a:t>
            </a:r>
            <a:r>
              <a:rPr lang="en-US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Engineer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823 2948 7778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noreply@hacktiv8.com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" name="Google Shape;485;p84">
            <a:extLst>
              <a:ext uri="{FF2B5EF4-FFF2-40B4-BE49-F238E27FC236}">
                <a16:creationId xmlns:a16="http://schemas.microsoft.com/office/drawing/2014/main" id="{8FD53272-60DD-CEDE-6674-08EC68C48532}"/>
              </a:ext>
            </a:extLst>
          </p:cNvPr>
          <p:cNvSpPr txBox="1"/>
          <p:nvPr/>
        </p:nvSpPr>
        <p:spPr>
          <a:xfrm>
            <a:off x="6715284" y="2834200"/>
            <a:ext cx="2008041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Lia </a:t>
            </a:r>
            <a:r>
              <a:rPr lang="en-US" sz="1800" b="1" dirty="0" err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Kurniawati</a:t>
            </a:r>
            <a:endParaRPr sz="2000" b="1" i="0" u="none" strike="noStrike" cap="none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FTDS-HCK-024</a:t>
            </a:r>
            <a:endParaRPr sz="1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Analyst</a:t>
            </a: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+62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857 </a:t>
            </a:r>
            <a:r>
              <a:rPr lang="en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1055 9328</a:t>
            </a:r>
            <a:endParaRPr sz="1000" b="0" i="0" u="none" strike="noStrike" cap="none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-ID" sz="100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liakurniawati507@gmail.com</a:t>
            </a:r>
            <a:endParaRPr sz="1400" b="0" i="0" u="none" strike="noStrike" cap="none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6EEBDB-ECE6-54CF-14DD-A6251F720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961" y="1495409"/>
            <a:ext cx="1255754" cy="1255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74E85A-3896-47C9-3E04-37B7DA480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061" y="1495409"/>
            <a:ext cx="1255754" cy="1255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C4B5D1-7A6B-FFE3-CB1C-E58B7537C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505" y="1495409"/>
            <a:ext cx="1255754" cy="1255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9292CF-075C-FD98-B357-C41BA7C54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0613" y="1495409"/>
            <a:ext cx="1255754" cy="12557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58" name="Google Shape;258;p63"/>
          <p:cNvSpPr txBox="1"/>
          <p:nvPr/>
        </p:nvSpPr>
        <p:spPr>
          <a:xfrm>
            <a:off x="763050" y="2010750"/>
            <a:ext cx="49236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SzPts val="3500"/>
            </a:pPr>
            <a:endParaRPr lang="en-US"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>
              <a:lnSpc>
                <a:spcPct val="90000"/>
              </a:lnSpc>
              <a:buSzPts val="3500"/>
            </a:pPr>
            <a:r>
              <a:rPr lang="en-US" sz="3500" b="0" i="0" u="none" strike="noStrike" cap="none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Fraud-Proof</a:t>
            </a:r>
          </a:p>
        </p:txBody>
      </p:sp>
      <p:sp>
        <p:nvSpPr>
          <p:cNvPr id="259" name="Google Shape;259;p63"/>
          <p:cNvSpPr txBox="1"/>
          <p:nvPr/>
        </p:nvSpPr>
        <p:spPr>
          <a:xfrm>
            <a:off x="763050" y="3157225"/>
            <a:ext cx="4737638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“Mengamankan transaksi, mencegah penipuan”</a:t>
            </a:r>
            <a:endParaRPr sz="15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/>
        </p:nvSpPr>
        <p:spPr>
          <a:xfrm>
            <a:off x="4767750" y="120985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Bank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/>
          <p:cNvSpPr txBox="1"/>
          <p:nvPr/>
        </p:nvSpPr>
        <p:spPr>
          <a:xfrm>
            <a:off x="4767750" y="149050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Apa Tujuan dari Bank?</a:t>
            </a:r>
            <a:endParaRPr sz="2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/>
          <p:cNvSpPr txBox="1"/>
          <p:nvPr/>
        </p:nvSpPr>
        <p:spPr>
          <a:xfrm>
            <a:off x="4767750" y="198520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Menghimpun dana dari masyarakat dan menyalurkannya kembali dalam bentuk pinjaman atau kredit.</a:t>
            </a:r>
          </a:p>
          <a:p>
            <a:pPr marL="285750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Bertanggung jawab besar untuk menyediakan sistem transaksi keuangan yang aman dan terpercaya.</a:t>
            </a:r>
          </a:p>
          <a:p>
            <a:pPr marL="285750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Merupakan aspek penting dalam kegiatan ekonomi.</a:t>
            </a:r>
          </a:p>
        </p:txBody>
      </p:sp>
      <p:sp>
        <p:nvSpPr>
          <p:cNvPr id="276" name="Google Shape;276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77" name="Google Shape;277;p65"/>
          <p:cNvSpPr/>
          <p:nvPr/>
        </p:nvSpPr>
        <p:spPr>
          <a:xfrm>
            <a:off x="1135925" y="1058325"/>
            <a:ext cx="3027000" cy="302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364C7-0ACB-3B3C-3CFD-62D9BE21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41" y="1142641"/>
            <a:ext cx="2858369" cy="2858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BAA6C1EE-8EEB-D0EF-1518-DCC63B99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>
            <a:extLst>
              <a:ext uri="{FF2B5EF4-FFF2-40B4-BE49-F238E27FC236}">
                <a16:creationId xmlns:a16="http://schemas.microsoft.com/office/drawing/2014/main" id="{321BDAB6-4D75-D590-CC42-F6DDA7823ED9}"/>
              </a:ext>
            </a:extLst>
          </p:cNvPr>
          <p:cNvSpPr txBox="1"/>
          <p:nvPr/>
        </p:nvSpPr>
        <p:spPr>
          <a:xfrm>
            <a:off x="549318" y="102697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Bank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>
            <a:extLst>
              <a:ext uri="{FF2B5EF4-FFF2-40B4-BE49-F238E27FC236}">
                <a16:creationId xmlns:a16="http://schemas.microsoft.com/office/drawing/2014/main" id="{78E52124-D44F-EFD8-9E0A-BDEA6C3E4DE8}"/>
              </a:ext>
            </a:extLst>
          </p:cNvPr>
          <p:cNvSpPr txBox="1"/>
          <p:nvPr/>
        </p:nvSpPr>
        <p:spPr>
          <a:xfrm>
            <a:off x="549318" y="13076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Transformasi Transaksi</a:t>
            </a:r>
            <a:endParaRPr sz="20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5" name="Google Shape;275;p65">
            <a:extLst>
              <a:ext uri="{FF2B5EF4-FFF2-40B4-BE49-F238E27FC236}">
                <a16:creationId xmlns:a16="http://schemas.microsoft.com/office/drawing/2014/main" id="{30514BB7-6517-DD1C-C34B-588DF75CBA51}"/>
              </a:ext>
            </a:extLst>
          </p:cNvPr>
          <p:cNvSpPr txBox="1"/>
          <p:nvPr/>
        </p:nvSpPr>
        <p:spPr>
          <a:xfrm>
            <a:off x="549318" y="1802320"/>
            <a:ext cx="37047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Transaksi manual sudah beralih menjadi layanan mandiri (online transaction).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</a:t>
            </a:r>
            <a:r>
              <a:rPr lang="id-ID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ransaksi online sebagai tulang punggung perbankan.</a:t>
            </a:r>
          </a:p>
          <a:p>
            <a:pPr marL="285750" indent="-285750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Transaksi offline sebagai pelengkapnya.</a:t>
            </a:r>
          </a:p>
        </p:txBody>
      </p:sp>
      <p:sp>
        <p:nvSpPr>
          <p:cNvPr id="276" name="Google Shape;276;p65">
            <a:extLst>
              <a:ext uri="{FF2B5EF4-FFF2-40B4-BE49-F238E27FC236}">
                <a16:creationId xmlns:a16="http://schemas.microsoft.com/office/drawing/2014/main" id="{A5705B51-2D94-1069-6013-61F7374AEC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2050" name="Picture 2" descr="Perkembangan Jumlah Bank &amp; Transaksi Bank Digital | Infobanknews">
            <a:extLst>
              <a:ext uri="{FF2B5EF4-FFF2-40B4-BE49-F238E27FC236}">
                <a16:creationId xmlns:a16="http://schemas.microsoft.com/office/drawing/2014/main" id="{227530DD-63B4-85BE-66C9-3215ECE0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66" y="711782"/>
            <a:ext cx="4421442" cy="37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8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82ED38F-3306-E029-9E74-77AAB54B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>
            <a:extLst>
              <a:ext uri="{FF2B5EF4-FFF2-40B4-BE49-F238E27FC236}">
                <a16:creationId xmlns:a16="http://schemas.microsoft.com/office/drawing/2014/main" id="{0214226E-6DB7-38E8-9381-7CFFB17226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" name="Google Shape;265;p64">
            <a:extLst>
              <a:ext uri="{FF2B5EF4-FFF2-40B4-BE49-F238E27FC236}">
                <a16:creationId xmlns:a16="http://schemas.microsoft.com/office/drawing/2014/main" id="{B260BEA1-E1F0-D436-CE10-FE6CA0048893}"/>
              </a:ext>
            </a:extLst>
          </p:cNvPr>
          <p:cNvSpPr txBox="1"/>
          <p:nvPr/>
        </p:nvSpPr>
        <p:spPr>
          <a:xfrm>
            <a:off x="1052085" y="2020050"/>
            <a:ext cx="703983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Tetapi</a:t>
            </a:r>
            <a:r>
              <a:rPr lang="en-US" sz="3500" b="0" i="0" u="none" strike="noStrike" cap="none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3500" b="0" i="0" u="none" strike="noStrike" cap="none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Penipuan</a:t>
            </a: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3500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Selalu</a:t>
            </a:r>
            <a:r>
              <a:rPr lang="en-US" sz="3500" dirty="0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r>
              <a:rPr lang="en-US" sz="3500" dirty="0" err="1">
                <a:solidFill>
                  <a:srgbClr val="F06634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Terjadi</a:t>
            </a:r>
            <a:endParaRPr sz="3500" b="0" i="0" u="none" strike="noStrike" cap="none" dirty="0">
              <a:solidFill>
                <a:srgbClr val="F06634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5919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042D4ADC-E8C8-928A-9366-C87C5AA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>
            <a:extLst>
              <a:ext uri="{FF2B5EF4-FFF2-40B4-BE49-F238E27FC236}">
                <a16:creationId xmlns:a16="http://schemas.microsoft.com/office/drawing/2014/main" id="{53091638-2A12-BAF7-ABBC-EC1D3FC3D165}"/>
              </a:ext>
            </a:extLst>
          </p:cNvPr>
          <p:cNvSpPr txBox="1"/>
          <p:nvPr/>
        </p:nvSpPr>
        <p:spPr>
          <a:xfrm>
            <a:off x="549318" y="102697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Penipuan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5">
            <a:extLst>
              <a:ext uri="{FF2B5EF4-FFF2-40B4-BE49-F238E27FC236}">
                <a16:creationId xmlns:a16="http://schemas.microsoft.com/office/drawing/2014/main" id="{B8C2C450-BD62-36BC-DF09-D02CC48A5AF2}"/>
              </a:ext>
            </a:extLst>
          </p:cNvPr>
          <p:cNvSpPr txBox="1"/>
          <p:nvPr/>
        </p:nvSpPr>
        <p:spPr>
          <a:xfrm>
            <a:off x="549318" y="13076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Modus Penipuan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6" name="Google Shape;276;p65">
            <a:extLst>
              <a:ext uri="{FF2B5EF4-FFF2-40B4-BE49-F238E27FC236}">
                <a16:creationId xmlns:a16="http://schemas.microsoft.com/office/drawing/2014/main" id="{B6F85C38-D9BE-AFE0-A595-296035F437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4BA484-B438-48BC-5F15-36308DC7F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6" b="19940"/>
          <a:stretch/>
        </p:blipFill>
        <p:spPr bwMode="auto">
          <a:xfrm>
            <a:off x="3098566" y="2077605"/>
            <a:ext cx="2481639" cy="270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B0319BE-CA94-E3C1-CD6C-5AAA36A12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24810" r="4033" b="24776"/>
          <a:stretch/>
        </p:blipFill>
        <p:spPr bwMode="auto">
          <a:xfrm>
            <a:off x="549318" y="2072470"/>
            <a:ext cx="2298321" cy="270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009EDF-39B3-5C6F-86F6-72D2314C4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3" b="21735"/>
          <a:stretch/>
        </p:blipFill>
        <p:spPr bwMode="auto">
          <a:xfrm>
            <a:off x="5831133" y="2200730"/>
            <a:ext cx="2481639" cy="24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F91E2AB2-8672-AB1B-D2D5-0278DD662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7" b="37276"/>
          <a:stretch/>
        </p:blipFill>
        <p:spPr bwMode="auto">
          <a:xfrm>
            <a:off x="5580205" y="794870"/>
            <a:ext cx="2192765" cy="11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7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4" name="Google Shape;284;p66"/>
          <p:cNvSpPr txBox="1"/>
          <p:nvPr/>
        </p:nvSpPr>
        <p:spPr>
          <a:xfrm>
            <a:off x="378630" y="49357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Penipuan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378630" y="77422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Tipe Transaksi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E14DB83-270D-F73A-9485-7F33271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98" y="1370522"/>
            <a:ext cx="3635791" cy="30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15868329-F4F8-BFCB-573F-1D37F1F8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>
            <a:extLst>
              <a:ext uri="{FF2B5EF4-FFF2-40B4-BE49-F238E27FC236}">
                <a16:creationId xmlns:a16="http://schemas.microsoft.com/office/drawing/2014/main" id="{F65F5B9B-5EF4-0E54-370D-B9AF1E4F84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4" name="Google Shape;284;p66">
            <a:extLst>
              <a:ext uri="{FF2B5EF4-FFF2-40B4-BE49-F238E27FC236}">
                <a16:creationId xmlns:a16="http://schemas.microsoft.com/office/drawing/2014/main" id="{87D18C14-01B7-397E-0B48-E8540306EE95}"/>
              </a:ext>
            </a:extLst>
          </p:cNvPr>
          <p:cNvSpPr txBox="1"/>
          <p:nvPr/>
        </p:nvSpPr>
        <p:spPr>
          <a:xfrm>
            <a:off x="378630" y="493570"/>
            <a:ext cx="337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06634"/>
                </a:solidFill>
                <a:latin typeface="Inter"/>
                <a:ea typeface="Inter"/>
                <a:cs typeface="Inter"/>
                <a:sym typeface="Inter"/>
              </a:rPr>
              <a:t>Penipuan</a:t>
            </a:r>
            <a:endParaRPr sz="1500" b="1" i="0" u="none" strike="noStrike" cap="none" dirty="0">
              <a:solidFill>
                <a:srgbClr val="F066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6">
            <a:extLst>
              <a:ext uri="{FF2B5EF4-FFF2-40B4-BE49-F238E27FC236}">
                <a16:creationId xmlns:a16="http://schemas.microsoft.com/office/drawing/2014/main" id="{05AE4C12-0D51-D124-D301-8ED683333CED}"/>
              </a:ext>
            </a:extLst>
          </p:cNvPr>
          <p:cNvSpPr txBox="1"/>
          <p:nvPr/>
        </p:nvSpPr>
        <p:spPr>
          <a:xfrm>
            <a:off x="378630" y="774220"/>
            <a:ext cx="442197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 dirty="0">
                <a:solidFill>
                  <a:srgbClr val="1D3D7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Perubahan Balance Nasabah</a:t>
            </a:r>
            <a:endParaRPr sz="2300" b="0" i="0" u="none" strike="noStrike" cap="none" dirty="0">
              <a:solidFill>
                <a:srgbClr val="1D3D7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5C8A786A-970A-5682-7310-DCEC1E055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4993"/>
          <a:stretch/>
        </p:blipFill>
        <p:spPr bwMode="auto">
          <a:xfrm>
            <a:off x="378630" y="1884350"/>
            <a:ext cx="3635792" cy="24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FB854DC4-6605-DA67-7D59-904E9BD6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22" y="1884350"/>
            <a:ext cx="4562411" cy="24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205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685</Words>
  <Application>Microsoft Office PowerPoint</Application>
  <PresentationFormat>On-screen Show (16:9)</PresentationFormat>
  <Paragraphs>215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Corbel</vt:lpstr>
      <vt:lpstr>Inter Medium</vt:lpstr>
      <vt:lpstr>Inter</vt:lpstr>
      <vt:lpstr>Work Sans ExtraBold</vt:lpstr>
      <vt:lpstr>Arial</vt:lpstr>
      <vt:lpstr>Work Sans Medium</vt:lpstr>
      <vt:lpstr>Work Sans</vt:lpstr>
      <vt:lpstr>Avenir</vt:lpstr>
      <vt:lpstr>Work Sans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Affan Haidar Anitya</cp:lastModifiedBy>
  <cp:revision>4</cp:revision>
  <dcterms:modified xsi:type="dcterms:W3CDTF">2025-02-20T05:56:12Z</dcterms:modified>
</cp:coreProperties>
</file>